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61" r:id="rId4"/>
    <p:sldId id="296" r:id="rId5"/>
    <p:sldId id="297" r:id="rId6"/>
    <p:sldId id="307" r:id="rId7"/>
    <p:sldId id="298" r:id="rId8"/>
    <p:sldId id="305" r:id="rId9"/>
    <p:sldId id="300" r:id="rId10"/>
    <p:sldId id="309" r:id="rId11"/>
    <p:sldId id="301" r:id="rId12"/>
    <p:sldId id="308" r:id="rId13"/>
    <p:sldId id="302" r:id="rId14"/>
    <p:sldId id="310" r:id="rId15"/>
    <p:sldId id="268" r:id="rId16"/>
    <p:sldId id="269" r:id="rId17"/>
    <p:sldId id="270" r:id="rId18"/>
    <p:sldId id="271" r:id="rId19"/>
    <p:sldId id="273" r:id="rId20"/>
    <p:sldId id="265" r:id="rId21"/>
    <p:sldId id="267" r:id="rId22"/>
    <p:sldId id="275" r:id="rId23"/>
    <p:sldId id="276" r:id="rId24"/>
    <p:sldId id="277" r:id="rId25"/>
    <p:sldId id="278" r:id="rId26"/>
    <p:sldId id="304" r:id="rId27"/>
    <p:sldId id="303" r:id="rId28"/>
    <p:sldId id="279" r:id="rId29"/>
    <p:sldId id="280" r:id="rId30"/>
    <p:sldId id="281" r:id="rId31"/>
    <p:sldId id="282" r:id="rId32"/>
    <p:sldId id="283" r:id="rId33"/>
    <p:sldId id="311" r:id="rId34"/>
    <p:sldId id="284" r:id="rId35"/>
    <p:sldId id="285" r:id="rId36"/>
    <p:sldId id="287" r:id="rId37"/>
    <p:sldId id="288" r:id="rId38"/>
    <p:sldId id="289" r:id="rId39"/>
    <p:sldId id="290" r:id="rId40"/>
    <p:sldId id="292" r:id="rId41"/>
    <p:sldId id="293" r:id="rId42"/>
    <p:sldId id="294" r:id="rId43"/>
    <p:sldId id="295" r:id="rId44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7517230A-FF05-46E0-9DA3-B4376C9BF3E5}">
          <p14:sldIdLst>
            <p14:sldId id="256"/>
            <p14:sldId id="258"/>
            <p14:sldId id="261"/>
            <p14:sldId id="296"/>
            <p14:sldId id="297"/>
            <p14:sldId id="307"/>
            <p14:sldId id="298"/>
            <p14:sldId id="305"/>
            <p14:sldId id="300"/>
            <p14:sldId id="309"/>
            <p14:sldId id="301"/>
            <p14:sldId id="308"/>
            <p14:sldId id="302"/>
            <p14:sldId id="310"/>
            <p14:sldId id="268"/>
            <p14:sldId id="269"/>
            <p14:sldId id="270"/>
            <p14:sldId id="271"/>
            <p14:sldId id="273"/>
            <p14:sldId id="265"/>
            <p14:sldId id="267"/>
            <p14:sldId id="275"/>
            <p14:sldId id="276"/>
            <p14:sldId id="277"/>
            <p14:sldId id="278"/>
            <p14:sldId id="304"/>
            <p14:sldId id="303"/>
            <p14:sldId id="279"/>
            <p14:sldId id="280"/>
            <p14:sldId id="281"/>
            <p14:sldId id="282"/>
            <p14:sldId id="283"/>
            <p14:sldId id="311"/>
            <p14:sldId id="284"/>
            <p14:sldId id="285"/>
            <p14:sldId id="287"/>
            <p14:sldId id="288"/>
            <p14:sldId id="289"/>
            <p14:sldId id="290"/>
            <p14:sldId id="292"/>
            <p14:sldId id="293"/>
            <p14:sldId id="294"/>
            <p14:sldId id="29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66" d="100"/>
          <a:sy n="66" d="100"/>
        </p:scale>
        <p:origin x="2904" y="102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A1878F3-23AA-42A5-AAB0-CE69C50E3EC5}" type="doc">
      <dgm:prSet loTypeId="urn:microsoft.com/office/officeart/2005/8/layout/venn1" loCatId="relationship" qsTypeId="urn:microsoft.com/office/officeart/2005/8/quickstyle/simple1" qsCatId="simple" csTypeId="urn:microsoft.com/office/officeart/2005/8/colors/accent1_2" csCatId="accent1" phldr="1"/>
      <dgm:spPr/>
    </dgm:pt>
    <dgm:pt modelId="{1DA7922D-314B-4C96-A303-6F4A94FF7628}">
      <dgm:prSet phldrT="[텍스트]"/>
      <dgm:spPr>
        <a:solidFill>
          <a:schemeClr val="accent6">
            <a:alpha val="50000"/>
          </a:schemeClr>
        </a:solidFill>
        <a:ln>
          <a:solidFill>
            <a:schemeClr val="tx1"/>
          </a:solidFill>
        </a:ln>
      </dgm:spPr>
      <dgm:t>
        <a:bodyPr/>
        <a:lstStyle/>
        <a:p>
          <a:pPr latinLnBrk="1"/>
          <a:r>
            <a:rPr lang="en-US" altLang="ko-KR" dirty="0" smtClean="0"/>
            <a:t>Ambient</a:t>
          </a:r>
          <a:endParaRPr lang="ko-KR" altLang="en-US" dirty="0"/>
        </a:p>
      </dgm:t>
    </dgm:pt>
    <dgm:pt modelId="{389F4419-D3D1-4620-9DF1-CF10B1C26F9C}" type="parTrans" cxnId="{13D5CD10-FB13-4FC7-83C9-D6A9D05EF236}">
      <dgm:prSet/>
      <dgm:spPr/>
      <dgm:t>
        <a:bodyPr/>
        <a:lstStyle/>
        <a:p>
          <a:pPr latinLnBrk="1"/>
          <a:endParaRPr lang="ko-KR" altLang="en-US"/>
        </a:p>
      </dgm:t>
    </dgm:pt>
    <dgm:pt modelId="{F44916A7-7495-4D31-A89F-2B698111995E}" type="sibTrans" cxnId="{13D5CD10-FB13-4FC7-83C9-D6A9D05EF236}">
      <dgm:prSet/>
      <dgm:spPr/>
      <dgm:t>
        <a:bodyPr/>
        <a:lstStyle/>
        <a:p>
          <a:pPr latinLnBrk="1"/>
          <a:endParaRPr lang="ko-KR" altLang="en-US"/>
        </a:p>
      </dgm:t>
    </dgm:pt>
    <dgm:pt modelId="{446D9F07-F9AD-4DDB-AC1D-A42848979DC8}">
      <dgm:prSet phldrT="[텍스트]"/>
      <dgm:spPr>
        <a:solidFill>
          <a:srgbClr val="00B050">
            <a:alpha val="50000"/>
          </a:srgbClr>
        </a:solidFill>
        <a:ln>
          <a:solidFill>
            <a:schemeClr val="tx1"/>
          </a:solidFill>
        </a:ln>
      </dgm:spPr>
      <dgm:t>
        <a:bodyPr/>
        <a:lstStyle/>
        <a:p>
          <a:pPr latinLnBrk="1"/>
          <a:r>
            <a:rPr lang="en-US" altLang="ko-KR" dirty="0" smtClean="0"/>
            <a:t>Diffuse</a:t>
          </a:r>
          <a:endParaRPr lang="ko-KR" altLang="en-US" dirty="0"/>
        </a:p>
      </dgm:t>
    </dgm:pt>
    <dgm:pt modelId="{199E52E2-347A-4088-934F-4FFFF80E8976}" type="parTrans" cxnId="{89A4C8C7-C864-4952-AEE8-CD34CE321DB8}">
      <dgm:prSet/>
      <dgm:spPr/>
      <dgm:t>
        <a:bodyPr/>
        <a:lstStyle/>
        <a:p>
          <a:pPr latinLnBrk="1"/>
          <a:endParaRPr lang="ko-KR" altLang="en-US"/>
        </a:p>
      </dgm:t>
    </dgm:pt>
    <dgm:pt modelId="{E7F786DA-DAD5-4944-9E3B-B85A7A873190}" type="sibTrans" cxnId="{89A4C8C7-C864-4952-AEE8-CD34CE321DB8}">
      <dgm:prSet/>
      <dgm:spPr/>
      <dgm:t>
        <a:bodyPr/>
        <a:lstStyle/>
        <a:p>
          <a:pPr latinLnBrk="1"/>
          <a:endParaRPr lang="ko-KR" altLang="en-US"/>
        </a:p>
      </dgm:t>
    </dgm:pt>
    <dgm:pt modelId="{F301D38A-03DB-42E1-BBDB-998E47654243}">
      <dgm:prSet phldrT="[텍스트]"/>
      <dgm:spPr>
        <a:solidFill>
          <a:srgbClr val="FFFF00">
            <a:alpha val="50000"/>
          </a:srgbClr>
        </a:solidFill>
        <a:ln>
          <a:solidFill>
            <a:schemeClr val="tx1"/>
          </a:solidFill>
        </a:ln>
      </dgm:spPr>
      <dgm:t>
        <a:bodyPr/>
        <a:lstStyle/>
        <a:p>
          <a:pPr latinLnBrk="1"/>
          <a:r>
            <a:rPr lang="en-US" altLang="ko-KR" dirty="0" smtClean="0"/>
            <a:t>Specular</a:t>
          </a:r>
          <a:endParaRPr lang="ko-KR" altLang="en-US" dirty="0"/>
        </a:p>
      </dgm:t>
    </dgm:pt>
    <dgm:pt modelId="{46E8C88D-0B5D-4ADD-8D8E-C99ED5401E1C}" type="parTrans" cxnId="{CB177630-495A-48DA-A88D-A9BA9C61C081}">
      <dgm:prSet/>
      <dgm:spPr/>
      <dgm:t>
        <a:bodyPr/>
        <a:lstStyle/>
        <a:p>
          <a:pPr latinLnBrk="1"/>
          <a:endParaRPr lang="ko-KR" altLang="en-US"/>
        </a:p>
      </dgm:t>
    </dgm:pt>
    <dgm:pt modelId="{4F6996FD-F778-4E3D-BD55-CD313E4FFB60}" type="sibTrans" cxnId="{CB177630-495A-48DA-A88D-A9BA9C61C081}">
      <dgm:prSet/>
      <dgm:spPr/>
      <dgm:t>
        <a:bodyPr/>
        <a:lstStyle/>
        <a:p>
          <a:pPr latinLnBrk="1"/>
          <a:endParaRPr lang="ko-KR" altLang="en-US"/>
        </a:p>
      </dgm:t>
    </dgm:pt>
    <dgm:pt modelId="{18A68116-E574-4FE6-B7DF-C73659160357}">
      <dgm:prSet phldrT="[텍스트]"/>
      <dgm:spPr>
        <a:solidFill>
          <a:schemeClr val="accent6">
            <a:alpha val="50000"/>
          </a:schemeClr>
        </a:solidFill>
        <a:ln>
          <a:solidFill>
            <a:schemeClr val="tx1"/>
          </a:solidFill>
        </a:ln>
      </dgm:spPr>
      <dgm:t>
        <a:bodyPr/>
        <a:lstStyle/>
        <a:p>
          <a:pPr latinLnBrk="1"/>
          <a:r>
            <a:rPr lang="ko-KR" altLang="en-US" dirty="0" err="1" smtClean="0"/>
            <a:t>환경광</a:t>
          </a:r>
          <a:endParaRPr lang="ko-KR" altLang="en-US" dirty="0"/>
        </a:p>
      </dgm:t>
    </dgm:pt>
    <dgm:pt modelId="{81704828-21AC-4C29-A262-CE847B9184A2}" type="parTrans" cxnId="{DFE07FDF-8363-4CC3-A505-F3DABC1958E8}">
      <dgm:prSet/>
      <dgm:spPr/>
      <dgm:t>
        <a:bodyPr/>
        <a:lstStyle/>
        <a:p>
          <a:pPr latinLnBrk="1"/>
          <a:endParaRPr lang="ko-KR" altLang="en-US"/>
        </a:p>
      </dgm:t>
    </dgm:pt>
    <dgm:pt modelId="{707EAC48-E20B-4667-8740-199853788483}" type="sibTrans" cxnId="{DFE07FDF-8363-4CC3-A505-F3DABC1958E8}">
      <dgm:prSet/>
      <dgm:spPr/>
      <dgm:t>
        <a:bodyPr/>
        <a:lstStyle/>
        <a:p>
          <a:pPr latinLnBrk="1"/>
          <a:endParaRPr lang="ko-KR" altLang="en-US"/>
        </a:p>
      </dgm:t>
    </dgm:pt>
    <dgm:pt modelId="{7217BA14-887E-424A-9AE6-5EE030A9BDBE}">
      <dgm:prSet phldrT="[텍스트]"/>
      <dgm:spPr>
        <a:solidFill>
          <a:srgbClr val="00B050">
            <a:alpha val="50000"/>
          </a:srgbClr>
        </a:solidFill>
        <a:ln>
          <a:solidFill>
            <a:schemeClr val="tx1"/>
          </a:solidFill>
        </a:ln>
      </dgm:spPr>
      <dgm:t>
        <a:bodyPr/>
        <a:lstStyle/>
        <a:p>
          <a:pPr latinLnBrk="1"/>
          <a:r>
            <a:rPr lang="ko-KR" altLang="en-US" dirty="0" smtClean="0"/>
            <a:t>난반사</a:t>
          </a:r>
          <a:endParaRPr lang="ko-KR" altLang="en-US" dirty="0"/>
        </a:p>
      </dgm:t>
    </dgm:pt>
    <dgm:pt modelId="{B83846C1-3AC9-4760-967B-D94F073CE39D}" type="parTrans" cxnId="{C92C1E8E-8BB6-49A9-97EB-33764F6267A3}">
      <dgm:prSet/>
      <dgm:spPr/>
      <dgm:t>
        <a:bodyPr/>
        <a:lstStyle/>
        <a:p>
          <a:pPr latinLnBrk="1"/>
          <a:endParaRPr lang="ko-KR" altLang="en-US"/>
        </a:p>
      </dgm:t>
    </dgm:pt>
    <dgm:pt modelId="{03679E77-7D27-49AC-BFD3-27B8C380EE35}" type="sibTrans" cxnId="{C92C1E8E-8BB6-49A9-97EB-33764F6267A3}">
      <dgm:prSet/>
      <dgm:spPr/>
      <dgm:t>
        <a:bodyPr/>
        <a:lstStyle/>
        <a:p>
          <a:pPr latinLnBrk="1"/>
          <a:endParaRPr lang="ko-KR" altLang="en-US"/>
        </a:p>
      </dgm:t>
    </dgm:pt>
    <dgm:pt modelId="{F882011A-E0A1-485C-8FE4-1204164E44A5}">
      <dgm:prSet phldrT="[텍스트]"/>
      <dgm:spPr>
        <a:solidFill>
          <a:srgbClr val="FFFF00">
            <a:alpha val="50000"/>
          </a:srgbClr>
        </a:solidFill>
        <a:ln>
          <a:solidFill>
            <a:schemeClr val="tx1"/>
          </a:solidFill>
        </a:ln>
      </dgm:spPr>
      <dgm:t>
        <a:bodyPr/>
        <a:lstStyle/>
        <a:p>
          <a:pPr latinLnBrk="1"/>
          <a:r>
            <a:rPr lang="ko-KR" altLang="en-US" dirty="0" smtClean="0"/>
            <a:t>정반사</a:t>
          </a:r>
          <a:endParaRPr lang="ko-KR" altLang="en-US" dirty="0"/>
        </a:p>
      </dgm:t>
    </dgm:pt>
    <dgm:pt modelId="{CAB38FC7-695F-4C4B-897D-C31692B587FA}" type="parTrans" cxnId="{08B9B37E-B307-42CD-BE48-E7E2286DA9A7}">
      <dgm:prSet/>
      <dgm:spPr/>
      <dgm:t>
        <a:bodyPr/>
        <a:lstStyle/>
        <a:p>
          <a:pPr latinLnBrk="1"/>
          <a:endParaRPr lang="ko-KR" altLang="en-US"/>
        </a:p>
      </dgm:t>
    </dgm:pt>
    <dgm:pt modelId="{4212FDAB-4CE6-4218-8B48-F650A0A42D66}" type="sibTrans" cxnId="{08B9B37E-B307-42CD-BE48-E7E2286DA9A7}">
      <dgm:prSet/>
      <dgm:spPr/>
      <dgm:t>
        <a:bodyPr/>
        <a:lstStyle/>
        <a:p>
          <a:pPr latinLnBrk="1"/>
          <a:endParaRPr lang="ko-KR" altLang="en-US"/>
        </a:p>
      </dgm:t>
    </dgm:pt>
    <dgm:pt modelId="{99471C28-BBCB-42E1-99CE-E456E81A063C}" type="pres">
      <dgm:prSet presAssocID="{EA1878F3-23AA-42A5-AAB0-CE69C50E3EC5}" presName="compositeShape" presStyleCnt="0">
        <dgm:presLayoutVars>
          <dgm:chMax val="7"/>
          <dgm:dir/>
          <dgm:resizeHandles val="exact"/>
        </dgm:presLayoutVars>
      </dgm:prSet>
      <dgm:spPr/>
    </dgm:pt>
    <dgm:pt modelId="{285EB5EB-069A-4C8F-BEDE-E5EF93A44B53}" type="pres">
      <dgm:prSet presAssocID="{1DA7922D-314B-4C96-A303-6F4A94FF7628}" presName="circ1" presStyleLbl="vennNode1" presStyleIdx="0" presStyleCnt="3"/>
      <dgm:spPr/>
      <dgm:t>
        <a:bodyPr/>
        <a:lstStyle/>
        <a:p>
          <a:pPr latinLnBrk="1"/>
          <a:endParaRPr lang="ko-KR" altLang="en-US"/>
        </a:p>
      </dgm:t>
    </dgm:pt>
    <dgm:pt modelId="{6961EF87-4CD1-4793-AC6D-C1868D10BD22}" type="pres">
      <dgm:prSet presAssocID="{1DA7922D-314B-4C96-A303-6F4A94FF7628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3FAB63A-67C1-4335-AF96-29B3BF28D1FF}" type="pres">
      <dgm:prSet presAssocID="{446D9F07-F9AD-4DDB-AC1D-A42848979DC8}" presName="circ2" presStyleLbl="vennNode1" presStyleIdx="1" presStyleCnt="3"/>
      <dgm:spPr/>
      <dgm:t>
        <a:bodyPr/>
        <a:lstStyle/>
        <a:p>
          <a:pPr latinLnBrk="1"/>
          <a:endParaRPr lang="ko-KR" altLang="en-US"/>
        </a:p>
      </dgm:t>
    </dgm:pt>
    <dgm:pt modelId="{B66726F8-90DF-4AAD-A9D9-EB72E351E63F}" type="pres">
      <dgm:prSet presAssocID="{446D9F07-F9AD-4DDB-AC1D-A42848979DC8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A7D9E9D-5F16-45E0-BF55-32778EF54F73}" type="pres">
      <dgm:prSet presAssocID="{F301D38A-03DB-42E1-BBDB-998E47654243}" presName="circ3" presStyleLbl="vennNode1" presStyleIdx="2" presStyleCnt="3"/>
      <dgm:spPr/>
    </dgm:pt>
    <dgm:pt modelId="{327A0CF9-1216-45F1-B5C4-8A1FDEE247F4}" type="pres">
      <dgm:prSet presAssocID="{F301D38A-03DB-42E1-BBDB-998E47654243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521B7995-04D5-4AC0-AD1A-FCF08B7D50D4}" type="presOf" srcId="{7217BA14-887E-424A-9AE6-5EE030A9BDBE}" destId="{B66726F8-90DF-4AAD-A9D9-EB72E351E63F}" srcOrd="1" destOrd="1" presId="urn:microsoft.com/office/officeart/2005/8/layout/venn1"/>
    <dgm:cxn modelId="{8A5B3CE5-EEBC-41DC-A588-39B1228C7B6A}" type="presOf" srcId="{F301D38A-03DB-42E1-BBDB-998E47654243}" destId="{327A0CF9-1216-45F1-B5C4-8A1FDEE247F4}" srcOrd="1" destOrd="0" presId="urn:microsoft.com/office/officeart/2005/8/layout/venn1"/>
    <dgm:cxn modelId="{08B9B37E-B307-42CD-BE48-E7E2286DA9A7}" srcId="{F301D38A-03DB-42E1-BBDB-998E47654243}" destId="{F882011A-E0A1-485C-8FE4-1204164E44A5}" srcOrd="0" destOrd="0" parTransId="{CAB38FC7-695F-4C4B-897D-C31692B587FA}" sibTransId="{4212FDAB-4CE6-4218-8B48-F650A0A42D66}"/>
    <dgm:cxn modelId="{89A4C8C7-C864-4952-AEE8-CD34CE321DB8}" srcId="{EA1878F3-23AA-42A5-AAB0-CE69C50E3EC5}" destId="{446D9F07-F9AD-4DDB-AC1D-A42848979DC8}" srcOrd="1" destOrd="0" parTransId="{199E52E2-347A-4088-934F-4FFFF80E8976}" sibTransId="{E7F786DA-DAD5-4944-9E3B-B85A7A873190}"/>
    <dgm:cxn modelId="{20348E82-2BFA-48FE-92CA-F059495F4043}" type="presOf" srcId="{18A68116-E574-4FE6-B7DF-C73659160357}" destId="{285EB5EB-069A-4C8F-BEDE-E5EF93A44B53}" srcOrd="0" destOrd="1" presId="urn:microsoft.com/office/officeart/2005/8/layout/venn1"/>
    <dgm:cxn modelId="{42B3020E-D8B7-49FB-A867-03F08976267D}" type="presOf" srcId="{F301D38A-03DB-42E1-BBDB-998E47654243}" destId="{5A7D9E9D-5F16-45E0-BF55-32778EF54F73}" srcOrd="0" destOrd="0" presId="urn:microsoft.com/office/officeart/2005/8/layout/venn1"/>
    <dgm:cxn modelId="{65A9570F-5988-42EA-B833-D14A10A30E18}" type="presOf" srcId="{7217BA14-887E-424A-9AE6-5EE030A9BDBE}" destId="{E3FAB63A-67C1-4335-AF96-29B3BF28D1FF}" srcOrd="0" destOrd="1" presId="urn:microsoft.com/office/officeart/2005/8/layout/venn1"/>
    <dgm:cxn modelId="{529FAAF6-83F8-4273-BE01-D9577335F28E}" type="presOf" srcId="{F882011A-E0A1-485C-8FE4-1204164E44A5}" destId="{327A0CF9-1216-45F1-B5C4-8A1FDEE247F4}" srcOrd="1" destOrd="1" presId="urn:microsoft.com/office/officeart/2005/8/layout/venn1"/>
    <dgm:cxn modelId="{CB177630-495A-48DA-A88D-A9BA9C61C081}" srcId="{EA1878F3-23AA-42A5-AAB0-CE69C50E3EC5}" destId="{F301D38A-03DB-42E1-BBDB-998E47654243}" srcOrd="2" destOrd="0" parTransId="{46E8C88D-0B5D-4ADD-8D8E-C99ED5401E1C}" sibTransId="{4F6996FD-F778-4E3D-BD55-CD313E4FFB60}"/>
    <dgm:cxn modelId="{13D5CD10-FB13-4FC7-83C9-D6A9D05EF236}" srcId="{EA1878F3-23AA-42A5-AAB0-CE69C50E3EC5}" destId="{1DA7922D-314B-4C96-A303-6F4A94FF7628}" srcOrd="0" destOrd="0" parTransId="{389F4419-D3D1-4620-9DF1-CF10B1C26F9C}" sibTransId="{F44916A7-7495-4D31-A89F-2B698111995E}"/>
    <dgm:cxn modelId="{32978F96-0C0D-4DE2-9CFA-EDF20324EC46}" type="presOf" srcId="{446D9F07-F9AD-4DDB-AC1D-A42848979DC8}" destId="{E3FAB63A-67C1-4335-AF96-29B3BF28D1FF}" srcOrd="0" destOrd="0" presId="urn:microsoft.com/office/officeart/2005/8/layout/venn1"/>
    <dgm:cxn modelId="{7F0FDCC0-7439-4A0B-A2DD-08AAC8E7DF28}" type="presOf" srcId="{F882011A-E0A1-485C-8FE4-1204164E44A5}" destId="{5A7D9E9D-5F16-45E0-BF55-32778EF54F73}" srcOrd="0" destOrd="1" presId="urn:microsoft.com/office/officeart/2005/8/layout/venn1"/>
    <dgm:cxn modelId="{C92C1E8E-8BB6-49A9-97EB-33764F6267A3}" srcId="{446D9F07-F9AD-4DDB-AC1D-A42848979DC8}" destId="{7217BA14-887E-424A-9AE6-5EE030A9BDBE}" srcOrd="0" destOrd="0" parTransId="{B83846C1-3AC9-4760-967B-D94F073CE39D}" sibTransId="{03679E77-7D27-49AC-BFD3-27B8C380EE35}"/>
    <dgm:cxn modelId="{D18E1994-9F90-4857-9D67-A1C5B96FFB6A}" type="presOf" srcId="{EA1878F3-23AA-42A5-AAB0-CE69C50E3EC5}" destId="{99471C28-BBCB-42E1-99CE-E456E81A063C}" srcOrd="0" destOrd="0" presId="urn:microsoft.com/office/officeart/2005/8/layout/venn1"/>
    <dgm:cxn modelId="{478DC85B-69F1-45AE-B9B8-2FB1570618B9}" type="presOf" srcId="{446D9F07-F9AD-4DDB-AC1D-A42848979DC8}" destId="{B66726F8-90DF-4AAD-A9D9-EB72E351E63F}" srcOrd="1" destOrd="0" presId="urn:microsoft.com/office/officeart/2005/8/layout/venn1"/>
    <dgm:cxn modelId="{3D79FCAD-C702-48A3-B9A3-C72EE6B088B4}" type="presOf" srcId="{1DA7922D-314B-4C96-A303-6F4A94FF7628}" destId="{6961EF87-4CD1-4793-AC6D-C1868D10BD22}" srcOrd="1" destOrd="0" presId="urn:microsoft.com/office/officeart/2005/8/layout/venn1"/>
    <dgm:cxn modelId="{C60CD0E1-0BF3-4440-AF71-829722421883}" type="presOf" srcId="{18A68116-E574-4FE6-B7DF-C73659160357}" destId="{6961EF87-4CD1-4793-AC6D-C1868D10BD22}" srcOrd="1" destOrd="1" presId="urn:microsoft.com/office/officeart/2005/8/layout/venn1"/>
    <dgm:cxn modelId="{DFE07FDF-8363-4CC3-A505-F3DABC1958E8}" srcId="{1DA7922D-314B-4C96-A303-6F4A94FF7628}" destId="{18A68116-E574-4FE6-B7DF-C73659160357}" srcOrd="0" destOrd="0" parTransId="{81704828-21AC-4C29-A262-CE847B9184A2}" sibTransId="{707EAC48-E20B-4667-8740-199853788483}"/>
    <dgm:cxn modelId="{0AD63342-7D5A-4D5C-BDFB-EA89E7832030}" type="presOf" srcId="{1DA7922D-314B-4C96-A303-6F4A94FF7628}" destId="{285EB5EB-069A-4C8F-BEDE-E5EF93A44B53}" srcOrd="0" destOrd="0" presId="urn:microsoft.com/office/officeart/2005/8/layout/venn1"/>
    <dgm:cxn modelId="{8967037A-D566-43E1-A164-1EE5EF61A0E7}" type="presParOf" srcId="{99471C28-BBCB-42E1-99CE-E456E81A063C}" destId="{285EB5EB-069A-4C8F-BEDE-E5EF93A44B53}" srcOrd="0" destOrd="0" presId="urn:microsoft.com/office/officeart/2005/8/layout/venn1"/>
    <dgm:cxn modelId="{7EE970B8-F0D0-4E22-BE0C-6331120420B1}" type="presParOf" srcId="{99471C28-BBCB-42E1-99CE-E456E81A063C}" destId="{6961EF87-4CD1-4793-AC6D-C1868D10BD22}" srcOrd="1" destOrd="0" presId="urn:microsoft.com/office/officeart/2005/8/layout/venn1"/>
    <dgm:cxn modelId="{FD43C783-FA63-4DE0-B1F2-84E94C393DFE}" type="presParOf" srcId="{99471C28-BBCB-42E1-99CE-E456E81A063C}" destId="{E3FAB63A-67C1-4335-AF96-29B3BF28D1FF}" srcOrd="2" destOrd="0" presId="urn:microsoft.com/office/officeart/2005/8/layout/venn1"/>
    <dgm:cxn modelId="{DE696172-CA36-4BBF-B01E-049C2D96E93A}" type="presParOf" srcId="{99471C28-BBCB-42E1-99CE-E456E81A063C}" destId="{B66726F8-90DF-4AAD-A9D9-EB72E351E63F}" srcOrd="3" destOrd="0" presId="urn:microsoft.com/office/officeart/2005/8/layout/venn1"/>
    <dgm:cxn modelId="{45155A05-D02F-4DD2-A435-AA89D7C425AA}" type="presParOf" srcId="{99471C28-BBCB-42E1-99CE-E456E81A063C}" destId="{5A7D9E9D-5F16-45E0-BF55-32778EF54F73}" srcOrd="4" destOrd="0" presId="urn:microsoft.com/office/officeart/2005/8/layout/venn1"/>
    <dgm:cxn modelId="{EB5FBDE8-FEF5-44F2-8569-DD5811AA9283}" type="presParOf" srcId="{99471C28-BBCB-42E1-99CE-E456E81A063C}" destId="{327A0CF9-1216-45F1-B5C4-8A1FDEE247F4}" srcOrd="5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5EB5EB-069A-4C8F-BEDE-E5EF93A44B53}">
      <dsp:nvSpPr>
        <dsp:cNvPr id="0" name=""/>
        <dsp:cNvSpPr/>
      </dsp:nvSpPr>
      <dsp:spPr>
        <a:xfrm>
          <a:off x="2888979" y="65646"/>
          <a:ext cx="3151033" cy="3151033"/>
        </a:xfrm>
        <a:prstGeom prst="ellipse">
          <a:avLst/>
        </a:prstGeom>
        <a:solidFill>
          <a:schemeClr val="accent6">
            <a:alpha val="50000"/>
          </a:schemeClr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1">
          <a:noAutofit/>
        </a:bodyPr>
        <a:lstStyle/>
        <a:p>
          <a:pPr lvl="0" algn="l" defTabSz="1422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3200" kern="1200" dirty="0" smtClean="0"/>
            <a:t>Ambient</a:t>
          </a:r>
          <a:endParaRPr lang="ko-KR" altLang="en-US" sz="3200" kern="1200" dirty="0"/>
        </a:p>
        <a:p>
          <a:pPr marL="228600" lvl="1" indent="-228600" algn="l" defTabSz="11112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2500" kern="1200" dirty="0" err="1" smtClean="0"/>
            <a:t>환경광</a:t>
          </a:r>
          <a:endParaRPr lang="ko-KR" altLang="en-US" sz="2500" kern="1200" dirty="0"/>
        </a:p>
      </dsp:txBody>
      <dsp:txXfrm>
        <a:off x="3309117" y="617077"/>
        <a:ext cx="2310757" cy="1417964"/>
      </dsp:txXfrm>
    </dsp:sp>
    <dsp:sp modelId="{E3FAB63A-67C1-4335-AF96-29B3BF28D1FF}">
      <dsp:nvSpPr>
        <dsp:cNvPr id="0" name=""/>
        <dsp:cNvSpPr/>
      </dsp:nvSpPr>
      <dsp:spPr>
        <a:xfrm>
          <a:off x="4025977" y="2035042"/>
          <a:ext cx="3151033" cy="3151033"/>
        </a:xfrm>
        <a:prstGeom prst="ellipse">
          <a:avLst/>
        </a:prstGeom>
        <a:solidFill>
          <a:srgbClr val="00B050">
            <a:alpha val="50000"/>
          </a:srgbClr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1">
          <a:noAutofit/>
        </a:bodyPr>
        <a:lstStyle/>
        <a:p>
          <a:pPr lvl="0" algn="l" defTabSz="1422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3200" kern="1200" dirty="0" smtClean="0"/>
            <a:t>Diffuse</a:t>
          </a:r>
          <a:endParaRPr lang="ko-KR" altLang="en-US" sz="3200" kern="1200" dirty="0"/>
        </a:p>
        <a:p>
          <a:pPr marL="228600" lvl="1" indent="-228600" algn="l" defTabSz="11112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2500" kern="1200" dirty="0" smtClean="0"/>
            <a:t>난반사</a:t>
          </a:r>
          <a:endParaRPr lang="ko-KR" altLang="en-US" sz="2500" kern="1200" dirty="0"/>
        </a:p>
      </dsp:txBody>
      <dsp:txXfrm>
        <a:off x="4989668" y="2849059"/>
        <a:ext cx="1890619" cy="1733068"/>
      </dsp:txXfrm>
    </dsp:sp>
    <dsp:sp modelId="{5A7D9E9D-5F16-45E0-BF55-32778EF54F73}">
      <dsp:nvSpPr>
        <dsp:cNvPr id="0" name=""/>
        <dsp:cNvSpPr/>
      </dsp:nvSpPr>
      <dsp:spPr>
        <a:xfrm>
          <a:off x="1751981" y="2035042"/>
          <a:ext cx="3151033" cy="3151033"/>
        </a:xfrm>
        <a:prstGeom prst="ellipse">
          <a:avLst/>
        </a:prstGeom>
        <a:solidFill>
          <a:srgbClr val="FFFF00">
            <a:alpha val="50000"/>
          </a:srgbClr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1">
          <a:noAutofit/>
        </a:bodyPr>
        <a:lstStyle/>
        <a:p>
          <a:pPr lvl="0" algn="l" defTabSz="1422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3200" kern="1200" dirty="0" smtClean="0"/>
            <a:t>Specular</a:t>
          </a:r>
          <a:endParaRPr lang="ko-KR" altLang="en-US" sz="3200" kern="1200" dirty="0"/>
        </a:p>
        <a:p>
          <a:pPr marL="228600" lvl="1" indent="-228600" algn="l" defTabSz="11112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2500" kern="1200" dirty="0" smtClean="0"/>
            <a:t>정반사</a:t>
          </a:r>
          <a:endParaRPr lang="ko-KR" altLang="en-US" sz="2500" kern="1200" dirty="0"/>
        </a:p>
      </dsp:txBody>
      <dsp:txXfrm>
        <a:off x="2048703" y="2849059"/>
        <a:ext cx="1890619" cy="173306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2019-03-11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2019-03-11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2019-03-11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2019-03-11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2019-03-11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2019-03-11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2019-03-11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2019-03-11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2019-03-11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2019-03-11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2019-03-11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30EDBD-1C2D-4C1E-B459-B60219FAB484}" type="datetimeFigureOut">
              <a:rPr lang="ko-KR" altLang="en-US" smtClean="0"/>
              <a:t>2019-03-11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smtClean="0"/>
              <a:t>고급그래픽스효과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 smtClean="0"/>
              <a:t>Lecture 2</a:t>
            </a:r>
          </a:p>
          <a:p>
            <a:r>
              <a:rPr lang="ko-KR" altLang="en-US" dirty="0" err="1" smtClean="0"/>
              <a:t>이택</a:t>
            </a:r>
            <a:r>
              <a:rPr lang="ko-KR" altLang="en-US" dirty="0" err="1"/>
              <a:t>희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797231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Illumination Model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Diffuse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pPr lvl="1"/>
            <a:r>
              <a:rPr lang="en-US" altLang="ko-KR" dirty="0" smtClean="0"/>
              <a:t>Light Source</a:t>
            </a:r>
          </a:p>
          <a:p>
            <a:pPr lvl="1"/>
            <a:r>
              <a:rPr lang="en-US" altLang="ko-KR" dirty="0" smtClean="0"/>
              <a:t>Object</a:t>
            </a:r>
          </a:p>
          <a:p>
            <a:pPr lvl="1"/>
            <a:r>
              <a:rPr lang="en-US" altLang="ko-KR" dirty="0" smtClean="0"/>
              <a:t>Camera</a:t>
            </a:r>
          </a:p>
          <a:p>
            <a:pPr lvl="1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56620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Illumination Model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Specular</a:t>
            </a:r>
          </a:p>
          <a:p>
            <a:pPr lvl="1"/>
            <a:r>
              <a:rPr lang="ko-KR" altLang="en-US" dirty="0" smtClean="0"/>
              <a:t>광선이 물체 표면에서 정확한 </a:t>
            </a:r>
            <a:r>
              <a:rPr lang="ko-KR" altLang="en-US" dirty="0" smtClean="0"/>
              <a:t>반사를 </a:t>
            </a:r>
            <a:r>
              <a:rPr lang="ko-KR" altLang="en-US" dirty="0" smtClean="0"/>
              <a:t>함</a:t>
            </a:r>
            <a:endParaRPr lang="en-US" altLang="ko-KR" dirty="0" smtClean="0"/>
          </a:p>
        </p:txBody>
      </p:sp>
      <p:pic>
        <p:nvPicPr>
          <p:cNvPr id="6" name="Picture 2" descr="http://cfile1.uf.tistory.com/image/22052B3E5469B2D91614DC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97" t="12242" r="50997"/>
          <a:stretch/>
        </p:blipFill>
        <p:spPr bwMode="auto">
          <a:xfrm>
            <a:off x="4716016" y="3421434"/>
            <a:ext cx="3671082" cy="2891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ambient light graphics에 대한 이미지 검색결과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03" r="25671" b="-103"/>
          <a:stretch/>
        </p:blipFill>
        <p:spPr bwMode="auto">
          <a:xfrm>
            <a:off x="1239262" y="3366884"/>
            <a:ext cx="2626940" cy="3000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16042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Illumination Model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Specular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pPr lvl="1"/>
            <a:r>
              <a:rPr lang="en-US" altLang="ko-KR" dirty="0" smtClean="0"/>
              <a:t>Light Source</a:t>
            </a:r>
          </a:p>
          <a:p>
            <a:pPr lvl="1"/>
            <a:r>
              <a:rPr lang="en-US" altLang="ko-KR" dirty="0" smtClean="0"/>
              <a:t>Object</a:t>
            </a:r>
          </a:p>
          <a:p>
            <a:pPr lvl="1"/>
            <a:r>
              <a:rPr lang="en-US" altLang="ko-KR" dirty="0" smtClean="0"/>
              <a:t>Camera</a:t>
            </a:r>
          </a:p>
          <a:p>
            <a:pPr lvl="1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676854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Illumination Model</a:t>
            </a:r>
            <a:endParaRPr lang="ko-KR" altLang="en-US" dirty="0"/>
          </a:p>
        </p:txBody>
      </p:sp>
      <p:pic>
        <p:nvPicPr>
          <p:cNvPr id="5" name="Picture 2" descr="관련 이미지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625" y="1988840"/>
            <a:ext cx="7131000" cy="2086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ambient light graphics에 대한 이미지 검색결과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" t="-906" r="-31" b="906"/>
          <a:stretch/>
        </p:blipFill>
        <p:spPr bwMode="auto">
          <a:xfrm>
            <a:off x="1054485" y="4379974"/>
            <a:ext cx="7289924" cy="2028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13482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Illumination Model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Ambient, Diffuse, Specular </a:t>
            </a:r>
            <a:r>
              <a:rPr lang="ko-KR" altLang="en-US" dirty="0" smtClean="0"/>
              <a:t>는 아래 식과 같이 값을 기반으로 사용됨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en-US" altLang="ko-KR" dirty="0" smtClean="0"/>
              <a:t>UE4 </a:t>
            </a:r>
            <a:r>
              <a:rPr lang="ko-KR" altLang="en-US" dirty="0" smtClean="0"/>
              <a:t>는 </a:t>
            </a:r>
            <a:r>
              <a:rPr lang="ko-KR" altLang="en-US" dirty="0" err="1" smtClean="0"/>
              <a:t>물리기반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셰이딩</a:t>
            </a:r>
            <a:r>
              <a:rPr lang="ko-KR" altLang="en-US" dirty="0" smtClean="0"/>
              <a:t> 형태를 따름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바탕색</a:t>
            </a:r>
            <a:r>
              <a:rPr lang="en-US" altLang="ko-KR" dirty="0" smtClean="0"/>
              <a:t>, </a:t>
            </a:r>
            <a:r>
              <a:rPr lang="ko-KR" altLang="en-US" dirty="0" smtClean="0"/>
              <a:t>거칠기</a:t>
            </a:r>
            <a:r>
              <a:rPr lang="en-US" altLang="ko-KR" dirty="0" smtClean="0"/>
              <a:t>, </a:t>
            </a:r>
            <a:r>
              <a:rPr lang="ko-KR" altLang="en-US" dirty="0" smtClean="0"/>
              <a:t>금속성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반사성</a:t>
            </a:r>
            <a:endParaRPr lang="en-US" altLang="ko-KR" dirty="0" smtClean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1800" y="2780928"/>
            <a:ext cx="4136132" cy="696181"/>
          </a:xfrm>
          <a:prstGeom prst="rect">
            <a:avLst/>
          </a:prstGeom>
        </p:spPr>
      </p:pic>
      <p:pic>
        <p:nvPicPr>
          <p:cNvPr id="1026" name="Picture 2" descr="roughness_nonmetal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5013176"/>
            <a:ext cx="6858000" cy="80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oughness_metal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5922962"/>
            <a:ext cx="6858000" cy="77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21101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머터리얼</a:t>
            </a:r>
            <a:r>
              <a:rPr lang="ko-KR" altLang="en-US" dirty="0"/>
              <a:t> </a:t>
            </a:r>
            <a:r>
              <a:rPr lang="en-US" altLang="ko-KR" dirty="0"/>
              <a:t>(Material</a:t>
            </a:r>
            <a:r>
              <a:rPr lang="en-US" altLang="ko-KR" dirty="0" smtClean="0"/>
              <a:t>)</a:t>
            </a:r>
            <a:endParaRPr lang="en-US" altLang="ko-KR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62956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머터리얼</a:t>
            </a:r>
            <a:r>
              <a:rPr lang="ko-KR" altLang="en-US" dirty="0"/>
              <a:t> </a:t>
            </a:r>
            <a:r>
              <a:rPr lang="en-US" altLang="ko-KR" dirty="0"/>
              <a:t>(Material)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오브젝트에 특성을 부여하는 것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표면 질감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색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텍스쳐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…</a:t>
            </a:r>
            <a:endParaRPr lang="ko-KR" altLang="en-US" dirty="0"/>
          </a:p>
        </p:txBody>
      </p:sp>
      <p:pic>
        <p:nvPicPr>
          <p:cNvPr id="2050" name="Picture 2" descr="BoxPanelSelected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4493037"/>
            <a:ext cx="2472209" cy="1797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RedOnBox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6435" y="4488745"/>
            <a:ext cx="2517683" cy="1801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오른쪽 화살표 3"/>
          <p:cNvSpPr/>
          <p:nvPr/>
        </p:nvSpPr>
        <p:spPr>
          <a:xfrm>
            <a:off x="4193625" y="4921663"/>
            <a:ext cx="864096" cy="936104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13093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머터리얼</a:t>
            </a:r>
            <a:r>
              <a:rPr lang="ko-KR" altLang="en-US" dirty="0"/>
              <a:t> </a:t>
            </a:r>
            <a:r>
              <a:rPr lang="en-US" altLang="ko-KR" dirty="0"/>
              <a:t>(Material)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755740" y="3356992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Color</a:t>
            </a:r>
            <a:endParaRPr lang="ko-KR" altLang="en-US" dirty="0"/>
          </a:p>
        </p:txBody>
      </p:sp>
      <p:sp>
        <p:nvSpPr>
          <p:cNvPr id="8" name="오른쪽 화살표 7"/>
          <p:cNvSpPr/>
          <p:nvPr/>
        </p:nvSpPr>
        <p:spPr>
          <a:xfrm>
            <a:off x="4427984" y="4077072"/>
            <a:ext cx="720080" cy="720080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334" y="2552490"/>
            <a:ext cx="2771775" cy="306705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0112" y="2647740"/>
            <a:ext cx="2724150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781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머터리얼</a:t>
            </a:r>
            <a:r>
              <a:rPr lang="ko-KR" altLang="en-US" dirty="0"/>
              <a:t> </a:t>
            </a:r>
            <a:r>
              <a:rPr lang="en-US" altLang="ko-KR" dirty="0"/>
              <a:t>(Material)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755740" y="3356992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 smtClean="0"/>
              <a:t>Metalic</a:t>
            </a:r>
            <a:endParaRPr lang="ko-KR" altLang="en-US" dirty="0"/>
          </a:p>
        </p:txBody>
      </p:sp>
      <p:sp>
        <p:nvSpPr>
          <p:cNvPr id="8" name="오른쪽 화살표 7"/>
          <p:cNvSpPr/>
          <p:nvPr/>
        </p:nvSpPr>
        <p:spPr>
          <a:xfrm>
            <a:off x="4427984" y="4077072"/>
            <a:ext cx="720080" cy="720080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5855" y="2707884"/>
            <a:ext cx="2724150" cy="297180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6043" y="2733065"/>
            <a:ext cx="2809875" cy="3057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6136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머터리얼</a:t>
            </a:r>
            <a:r>
              <a:rPr lang="ko-KR" altLang="en-US" dirty="0"/>
              <a:t> </a:t>
            </a:r>
            <a:r>
              <a:rPr lang="en-US" altLang="ko-KR" dirty="0"/>
              <a:t>(Material) </a:t>
            </a:r>
            <a:r>
              <a:rPr lang="ko-KR" altLang="en-US" dirty="0"/>
              <a:t>소개</a:t>
            </a:r>
          </a:p>
        </p:txBody>
      </p:sp>
      <p:sp>
        <p:nvSpPr>
          <p:cNvPr id="8" name="오른쪽 화살표 7"/>
          <p:cNvSpPr/>
          <p:nvPr/>
        </p:nvSpPr>
        <p:spPr>
          <a:xfrm>
            <a:off x="4427984" y="4077072"/>
            <a:ext cx="720080" cy="720080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334" y="2552490"/>
            <a:ext cx="2771775" cy="306705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0112" y="2619165"/>
            <a:ext cx="2628900" cy="293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0443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지난주</a:t>
            </a:r>
            <a:r>
              <a:rPr lang="en-US" altLang="ko-KR" dirty="0" smtClean="0"/>
              <a:t> </a:t>
            </a:r>
            <a:r>
              <a:rPr lang="ko-KR" altLang="en-US" dirty="0" smtClean="0"/>
              <a:t>강의내용 요약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Directional Light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Point Light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Spot Light</a:t>
            </a:r>
            <a:endParaRPr lang="ko-KR" altLang="en-US" dirty="0"/>
          </a:p>
        </p:txBody>
      </p:sp>
      <p:pic>
        <p:nvPicPr>
          <p:cNvPr id="4" name="Picture 2" descr="http://math.hws.edu/graphicsbook/c4/point-vs-directional-light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09" b="35024"/>
          <a:stretch/>
        </p:blipFill>
        <p:spPr bwMode="auto">
          <a:xfrm>
            <a:off x="5796136" y="1412776"/>
            <a:ext cx="1656184" cy="1055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://math.hws.edu/graphicsbook/c4/point-vs-directional-light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44" t="1" r="64615" b="30958"/>
          <a:stretch/>
        </p:blipFill>
        <p:spPr bwMode="auto">
          <a:xfrm>
            <a:off x="6084168" y="2564904"/>
            <a:ext cx="1080120" cy="1067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opengl spot light에 대한 이미지 검색결과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1" t="2818" r="2861" b="3254"/>
          <a:stretch/>
        </p:blipFill>
        <p:spPr bwMode="auto">
          <a:xfrm>
            <a:off x="5735780" y="3748922"/>
            <a:ext cx="1776896" cy="1249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직선 연결선 7"/>
          <p:cNvCxnSpPr/>
          <p:nvPr/>
        </p:nvCxnSpPr>
        <p:spPr>
          <a:xfrm>
            <a:off x="323528" y="2468274"/>
            <a:ext cx="8352928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323528" y="3729138"/>
            <a:ext cx="8352928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323528" y="4997988"/>
            <a:ext cx="8352928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39862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실습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레벨 생성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4923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: </a:t>
            </a:r>
            <a:r>
              <a:rPr lang="ko-KR" altLang="en-US" dirty="0"/>
              <a:t>레벨 생성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하나의 </a:t>
            </a:r>
            <a:r>
              <a:rPr lang="ko-KR" altLang="en-US" dirty="0" err="1" smtClean="0"/>
              <a:t>씬을</a:t>
            </a:r>
            <a:r>
              <a:rPr lang="ko-KR" altLang="en-US" dirty="0" smtClean="0"/>
              <a:t> 구성하는 단위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여러 가지 용도로 사용이 가능함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초보자 지역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전문가 지역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던전</a:t>
            </a:r>
            <a:endParaRPr lang="en-US" altLang="ko-KR" dirty="0"/>
          </a:p>
          <a:p>
            <a:pPr lvl="2"/>
            <a:r>
              <a:rPr lang="ko-KR" altLang="en-US" dirty="0" smtClean="0"/>
              <a:t>포탈 </a:t>
            </a:r>
            <a:r>
              <a:rPr lang="ko-KR" altLang="en-US" dirty="0" err="1" smtClean="0"/>
              <a:t>이동시</a:t>
            </a:r>
            <a:endParaRPr lang="en-US" altLang="ko-KR" dirty="0"/>
          </a:p>
          <a:p>
            <a:endParaRPr lang="en-US" altLang="ko-KR" dirty="0" smtClean="0"/>
          </a:p>
          <a:p>
            <a:r>
              <a:rPr lang="ko-KR" altLang="en-US" dirty="0" smtClean="0"/>
              <a:t>주제별 레벨을 </a:t>
            </a:r>
            <a:r>
              <a:rPr lang="ko-KR" altLang="en-US" dirty="0" smtClean="0"/>
              <a:t>각각 만들어서 나중에 쉽게 복습할 수 있도록 해보자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5364645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: </a:t>
            </a:r>
            <a:r>
              <a:rPr lang="ko-KR" altLang="en-US" dirty="0"/>
              <a:t>레벨 생성</a:t>
            </a:r>
            <a:endParaRPr lang="ko-KR" altLang="en-US" dirty="0"/>
          </a:p>
        </p:txBody>
      </p:sp>
      <p:pic>
        <p:nvPicPr>
          <p:cNvPr id="6" name="내용 개체 틀 5"/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1115616" y="1433527"/>
            <a:ext cx="2019300" cy="452596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5936" y="1433527"/>
            <a:ext cx="5114925" cy="4305300"/>
          </a:xfrm>
          <a:prstGeom prst="rect">
            <a:avLst/>
          </a:prstGeom>
        </p:spPr>
      </p:pic>
      <p:sp>
        <p:nvSpPr>
          <p:cNvPr id="8" name="오른쪽 화살표 7"/>
          <p:cNvSpPr/>
          <p:nvPr/>
        </p:nvSpPr>
        <p:spPr>
          <a:xfrm>
            <a:off x="3349402" y="1628800"/>
            <a:ext cx="432048" cy="648072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72958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: </a:t>
            </a:r>
            <a:r>
              <a:rPr lang="ko-KR" altLang="en-US" dirty="0"/>
              <a:t>레벨 생성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1628800"/>
            <a:ext cx="8838844" cy="482453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131840" y="3501008"/>
            <a:ext cx="3096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저장 필수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8" name="직선 화살표 연결선 7"/>
          <p:cNvCxnSpPr>
            <a:stCxn id="5" idx="1"/>
          </p:cNvCxnSpPr>
          <p:nvPr/>
        </p:nvCxnSpPr>
        <p:spPr>
          <a:xfrm flipH="1" flipV="1">
            <a:off x="1835696" y="2132856"/>
            <a:ext cx="1296144" cy="155281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07927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: </a:t>
            </a:r>
            <a:r>
              <a:rPr lang="ko-KR" altLang="en-US" dirty="0"/>
              <a:t>레벨 생성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t="65870" r="74412"/>
          <a:stretch/>
        </p:blipFill>
        <p:spPr>
          <a:xfrm>
            <a:off x="2232248" y="2348880"/>
            <a:ext cx="4679504" cy="3406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687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실습 </a:t>
            </a:r>
            <a:r>
              <a:rPr lang="en-US" altLang="ko-KR" dirty="0" smtClean="0"/>
              <a:t>: </a:t>
            </a:r>
            <a:r>
              <a:rPr lang="ko-KR" altLang="en-US" dirty="0" smtClean="0"/>
              <a:t>건물 </a:t>
            </a:r>
            <a:r>
              <a:rPr lang="ko-KR" altLang="en-US" dirty="0" smtClean="0"/>
              <a:t>생성 및 </a:t>
            </a:r>
            <a:r>
              <a:rPr lang="ko-KR" altLang="en-US" dirty="0" err="1" smtClean="0"/>
              <a:t>라이팅</a:t>
            </a:r>
            <a:r>
              <a:rPr lang="ko-KR" altLang="en-US" dirty="0" smtClean="0"/>
              <a:t> 적용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98629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: </a:t>
            </a:r>
            <a:r>
              <a:rPr lang="ko-KR" altLang="en-US" dirty="0"/>
              <a:t>건물 생성 및 </a:t>
            </a:r>
            <a:r>
              <a:rPr lang="ko-KR" altLang="en-US" dirty="0" err="1"/>
              <a:t>라이팅</a:t>
            </a:r>
            <a:r>
              <a:rPr lang="ko-KR" altLang="en-US" dirty="0"/>
              <a:t> 적용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1700808"/>
            <a:ext cx="5114925" cy="4305300"/>
          </a:xfrm>
          <a:prstGeom prst="rect">
            <a:avLst/>
          </a:prstGeom>
        </p:spPr>
      </p:pic>
      <p:sp>
        <p:nvSpPr>
          <p:cNvPr id="8" name="타원 7"/>
          <p:cNvSpPr/>
          <p:nvPr/>
        </p:nvSpPr>
        <p:spPr>
          <a:xfrm>
            <a:off x="3889103" y="1916832"/>
            <a:ext cx="1944216" cy="20162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6444208" y="1916832"/>
            <a:ext cx="216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공백 레벨 생성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433567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: </a:t>
            </a:r>
            <a:r>
              <a:rPr lang="ko-KR" altLang="en-US" dirty="0"/>
              <a:t>건물 생성 및 </a:t>
            </a:r>
            <a:r>
              <a:rPr lang="ko-KR" altLang="en-US" dirty="0" err="1"/>
              <a:t>라이팅</a:t>
            </a:r>
            <a:r>
              <a:rPr lang="ko-KR" altLang="en-US" dirty="0"/>
              <a:t> 적용</a:t>
            </a:r>
            <a:endParaRPr lang="ko-KR" alt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276872"/>
            <a:ext cx="2914650" cy="3238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6" name="직선 화살표 연결선 5"/>
          <p:cNvCxnSpPr>
            <a:stCxn id="7" idx="3"/>
            <a:endCxn id="1030" idx="1"/>
          </p:cNvCxnSpPr>
          <p:nvPr/>
        </p:nvCxnSpPr>
        <p:spPr>
          <a:xfrm flipV="1">
            <a:off x="2977550" y="2194508"/>
            <a:ext cx="1594450" cy="127328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모서리가 둥근 직사각형 6"/>
          <p:cNvSpPr/>
          <p:nvPr/>
        </p:nvSpPr>
        <p:spPr>
          <a:xfrm>
            <a:off x="1627546" y="3251770"/>
            <a:ext cx="1350004" cy="43204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1627546" y="3704366"/>
            <a:ext cx="1350004" cy="43204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1625591" y="4161452"/>
            <a:ext cx="1350004" cy="43204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9896" y="2276872"/>
            <a:ext cx="2251192" cy="2005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0" name="직선 화살표 연결선 19"/>
          <p:cNvCxnSpPr>
            <a:stCxn id="14" idx="3"/>
            <a:endCxn id="1029" idx="1"/>
          </p:cNvCxnSpPr>
          <p:nvPr/>
        </p:nvCxnSpPr>
        <p:spPr>
          <a:xfrm flipV="1">
            <a:off x="2977550" y="3279428"/>
            <a:ext cx="3572346" cy="64096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399356"/>
            <a:ext cx="1512168" cy="1590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1345" y="4530708"/>
            <a:ext cx="2037102" cy="21431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8" name="직선 화살표 연결선 27"/>
          <p:cNvCxnSpPr>
            <a:endCxn id="1031" idx="1"/>
          </p:cNvCxnSpPr>
          <p:nvPr/>
        </p:nvCxnSpPr>
        <p:spPr>
          <a:xfrm>
            <a:off x="2977550" y="4377476"/>
            <a:ext cx="2553795" cy="122481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41183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: </a:t>
            </a:r>
            <a:r>
              <a:rPr lang="ko-KR" altLang="en-US" dirty="0"/>
              <a:t>건물 생성 및 </a:t>
            </a:r>
            <a:r>
              <a:rPr lang="ko-KR" altLang="en-US" dirty="0" err="1"/>
              <a:t>라이팅</a:t>
            </a:r>
            <a:r>
              <a:rPr lang="ko-KR" altLang="en-US" dirty="0"/>
              <a:t> 적용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en-US" altLang="ko-KR" dirty="0" smtClean="0"/>
              <a:t>Starter </a:t>
            </a:r>
            <a:r>
              <a:rPr lang="en-US" altLang="ko-KR" dirty="0" smtClean="0"/>
              <a:t>pack</a:t>
            </a:r>
            <a:r>
              <a:rPr lang="ko-KR" altLang="en-US" dirty="0" smtClean="0"/>
              <a:t>에</a:t>
            </a:r>
            <a:r>
              <a:rPr lang="en-US" altLang="ko-KR" dirty="0" smtClean="0"/>
              <a:t> </a:t>
            </a:r>
            <a:r>
              <a:rPr lang="ko-KR" altLang="en-US" dirty="0" smtClean="0"/>
              <a:t>있는 </a:t>
            </a:r>
            <a:r>
              <a:rPr lang="ko-KR" altLang="en-US" dirty="0" err="1" smtClean="0"/>
              <a:t>컨텐츠를</a:t>
            </a:r>
            <a:r>
              <a:rPr lang="ko-KR" altLang="en-US" dirty="0" smtClean="0"/>
              <a:t> 활용하여 방하나를 만들어 보자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26021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: </a:t>
            </a:r>
            <a:r>
              <a:rPr lang="ko-KR" altLang="en-US" dirty="0"/>
              <a:t>건물 생성 및 </a:t>
            </a:r>
            <a:r>
              <a:rPr lang="ko-KR" altLang="en-US" dirty="0" err="1"/>
              <a:t>라이팅</a:t>
            </a:r>
            <a:r>
              <a:rPr lang="ko-KR" altLang="en-US" dirty="0"/>
              <a:t> 적용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2735796" y="1565893"/>
            <a:ext cx="367240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 err="1">
                <a:solidFill>
                  <a:srgbClr val="161617"/>
                </a:solidFill>
                <a:latin typeface="NanumGothic"/>
              </a:rPr>
              <a:t>애트머스페릭</a:t>
            </a:r>
            <a:r>
              <a:rPr lang="ko-KR" altLang="en-US" sz="2400" dirty="0">
                <a:solidFill>
                  <a:srgbClr val="161617"/>
                </a:solidFill>
                <a:latin typeface="NanumGothic"/>
              </a:rPr>
              <a:t> </a:t>
            </a:r>
            <a:r>
              <a:rPr lang="ko-KR" altLang="en-US" sz="2400" dirty="0" err="1" smtClean="0">
                <a:solidFill>
                  <a:srgbClr val="161617"/>
                </a:solidFill>
                <a:latin typeface="NanumGothic"/>
              </a:rPr>
              <a:t>포그</a:t>
            </a:r>
            <a:r>
              <a:rPr lang="ko-KR" altLang="en-US" sz="2400" dirty="0" smtClean="0">
                <a:solidFill>
                  <a:srgbClr val="161617"/>
                </a:solidFill>
                <a:latin typeface="NanumGothic"/>
              </a:rPr>
              <a:t> 추가</a:t>
            </a:r>
            <a:endParaRPr lang="ko-KR" altLang="en-US" sz="24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2027558"/>
            <a:ext cx="8936473" cy="4713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7323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수업에 다룰 내용들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Illumination Model 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err="1" smtClean="0"/>
              <a:t>머터리얼</a:t>
            </a:r>
            <a:r>
              <a:rPr lang="ko-KR" altLang="en-US" dirty="0" smtClean="0"/>
              <a:t> </a:t>
            </a:r>
            <a:r>
              <a:rPr lang="en-US" altLang="ko-KR" dirty="0" smtClean="0"/>
              <a:t>(Material) 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/>
              <a:t>실습 </a:t>
            </a:r>
            <a:r>
              <a:rPr lang="en-US" altLang="ko-KR" dirty="0"/>
              <a:t>: </a:t>
            </a:r>
            <a:r>
              <a:rPr lang="ko-KR" altLang="en-US" dirty="0"/>
              <a:t>레벨 </a:t>
            </a:r>
            <a:r>
              <a:rPr lang="ko-KR" altLang="en-US" dirty="0" smtClean="0"/>
              <a:t>생성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/>
              <a:t>실습 </a:t>
            </a:r>
            <a:r>
              <a:rPr lang="en-US" altLang="ko-KR" dirty="0"/>
              <a:t>: </a:t>
            </a:r>
            <a:r>
              <a:rPr lang="ko-KR" altLang="en-US" dirty="0"/>
              <a:t>건물 생성 및 </a:t>
            </a:r>
            <a:r>
              <a:rPr lang="ko-KR" altLang="en-US" dirty="0" err="1"/>
              <a:t>라이팅</a:t>
            </a:r>
            <a:r>
              <a:rPr lang="ko-KR" altLang="en-US" dirty="0"/>
              <a:t> 적용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907126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: </a:t>
            </a:r>
            <a:r>
              <a:rPr lang="ko-KR" altLang="en-US" dirty="0"/>
              <a:t>건물 생성 및 </a:t>
            </a:r>
            <a:r>
              <a:rPr lang="ko-KR" altLang="en-US" dirty="0" err="1"/>
              <a:t>라이팅</a:t>
            </a:r>
            <a:r>
              <a:rPr lang="ko-KR" altLang="en-US" dirty="0"/>
              <a:t> 적용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2915816" y="1628800"/>
            <a:ext cx="331236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 err="1" smtClean="0"/>
              <a:t>디렉셔널</a:t>
            </a:r>
            <a:r>
              <a:rPr lang="ko-KR" altLang="en-US" sz="2400" dirty="0" smtClean="0"/>
              <a:t> 라이트 추가</a:t>
            </a:r>
            <a:endParaRPr lang="ko-KR" altLang="en-US" sz="24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60" y="2090465"/>
            <a:ext cx="8892480" cy="4750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3438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: </a:t>
            </a:r>
            <a:r>
              <a:rPr lang="ko-KR" altLang="en-US" dirty="0"/>
              <a:t>건물 생성 및 </a:t>
            </a:r>
            <a:r>
              <a:rPr lang="ko-KR" altLang="en-US" dirty="0" err="1"/>
              <a:t>라이팅</a:t>
            </a:r>
            <a:r>
              <a:rPr lang="ko-KR" altLang="en-US" dirty="0"/>
              <a:t> 적용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827584" y="1968985"/>
            <a:ext cx="4104456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200" dirty="0" err="1" smtClean="0"/>
              <a:t>디렉셔널</a:t>
            </a:r>
            <a:r>
              <a:rPr lang="ko-KR" altLang="en-US" sz="3200" dirty="0" smtClean="0"/>
              <a:t> </a:t>
            </a:r>
            <a:r>
              <a:rPr lang="ko-KR" altLang="en-US" sz="3200" dirty="0" smtClean="0"/>
              <a:t>라이트</a:t>
            </a:r>
            <a:endParaRPr lang="en-US" altLang="ko-KR" sz="3200" dirty="0" smtClean="0"/>
          </a:p>
          <a:p>
            <a:endParaRPr lang="en-US" altLang="ko-KR" sz="3200" dirty="0" smtClean="0"/>
          </a:p>
          <a:p>
            <a:pPr marL="457200" indent="-457200">
              <a:buFont typeface="Wingdings" panose="05000000000000000000" pitchFamily="2" charset="2"/>
              <a:buChar char="à"/>
            </a:pPr>
            <a:r>
              <a:rPr lang="en-US" altLang="ko-KR" sz="3200" dirty="0" smtClean="0"/>
              <a:t>atmosphere</a:t>
            </a:r>
            <a:r>
              <a:rPr lang="ko-KR" altLang="en-US" sz="3200" dirty="0" smtClean="0"/>
              <a:t> </a:t>
            </a:r>
            <a:r>
              <a:rPr lang="en-US" altLang="ko-KR" sz="3200" dirty="0" smtClean="0"/>
              <a:t>sun light </a:t>
            </a:r>
            <a:r>
              <a:rPr lang="ko-KR" altLang="en-US" sz="3200" dirty="0" smtClean="0"/>
              <a:t>활성화</a:t>
            </a:r>
            <a:endParaRPr lang="en-US" altLang="ko-KR" sz="3200" dirty="0" smtClean="0"/>
          </a:p>
          <a:p>
            <a:pPr marL="457200" indent="-457200">
              <a:buFont typeface="Wingdings" panose="05000000000000000000" pitchFamily="2" charset="2"/>
              <a:buChar char="à"/>
            </a:pPr>
            <a:endParaRPr lang="en-US" altLang="ko-KR" sz="3200" dirty="0" smtClean="0"/>
          </a:p>
          <a:p>
            <a:r>
              <a:rPr lang="en-US" altLang="ko-KR" sz="3200" dirty="0" smtClean="0">
                <a:sym typeface="Wingdings" panose="05000000000000000000" pitchFamily="2" charset="2"/>
              </a:rPr>
              <a:t> </a:t>
            </a:r>
            <a:r>
              <a:rPr lang="ko-KR" altLang="en-US" sz="3200" dirty="0" err="1" smtClean="0">
                <a:sym typeface="Wingdings" panose="05000000000000000000" pitchFamily="2" charset="2"/>
              </a:rPr>
              <a:t>디렉셔널</a:t>
            </a:r>
            <a:r>
              <a:rPr lang="ko-KR" altLang="en-US" sz="3200" dirty="0" smtClean="0">
                <a:sym typeface="Wingdings" panose="05000000000000000000" pitchFamily="2" charset="2"/>
              </a:rPr>
              <a:t> </a:t>
            </a:r>
            <a:r>
              <a:rPr lang="ko-KR" altLang="en-US" sz="3200" dirty="0" smtClean="0"/>
              <a:t> </a:t>
            </a:r>
            <a:r>
              <a:rPr lang="ko-KR" altLang="en-US" sz="3200" dirty="0" smtClean="0"/>
              <a:t>라이트 각도에 따라 밤</a:t>
            </a:r>
            <a:r>
              <a:rPr lang="en-US" altLang="ko-KR" sz="3200" dirty="0" smtClean="0"/>
              <a:t>~</a:t>
            </a:r>
            <a:r>
              <a:rPr lang="ko-KR" altLang="en-US" sz="3200" dirty="0" smtClean="0"/>
              <a:t>낮으로 밝기가 변하게 됨</a:t>
            </a:r>
            <a:endParaRPr lang="ko-KR" altLang="en-US" sz="32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6136" y="1268760"/>
            <a:ext cx="2592288" cy="5432324"/>
          </a:xfrm>
          <a:prstGeom prst="rect">
            <a:avLst/>
          </a:prstGeom>
        </p:spPr>
      </p:pic>
      <p:sp>
        <p:nvSpPr>
          <p:cNvPr id="6" name="줄무늬가 있는 오른쪽 화살표 5"/>
          <p:cNvSpPr/>
          <p:nvPr/>
        </p:nvSpPr>
        <p:spPr>
          <a:xfrm>
            <a:off x="5465041" y="4437112"/>
            <a:ext cx="360040" cy="360040"/>
          </a:xfrm>
          <a:prstGeom prst="striped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00504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: </a:t>
            </a:r>
            <a:r>
              <a:rPr lang="ko-KR" altLang="en-US" dirty="0"/>
              <a:t>건물 생성 및 </a:t>
            </a:r>
            <a:r>
              <a:rPr lang="ko-KR" altLang="en-US" dirty="0" err="1"/>
              <a:t>라이팅</a:t>
            </a:r>
            <a:r>
              <a:rPr lang="ko-KR" altLang="en-US" dirty="0"/>
              <a:t> 적용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6387" y="1426766"/>
            <a:ext cx="5991225" cy="4581525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1133872" y="6282333"/>
            <a:ext cx="68762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/>
              <a:t> </a:t>
            </a:r>
            <a:r>
              <a:rPr lang="ko-KR" altLang="en-US" dirty="0" smtClean="0"/>
              <a:t>미리 보기 버전 </a:t>
            </a:r>
            <a:r>
              <a:rPr lang="ko-KR" altLang="en-US" dirty="0" err="1" smtClean="0"/>
              <a:t>라이팅의</a:t>
            </a:r>
            <a:r>
              <a:rPr lang="ko-KR" altLang="en-US" dirty="0" smtClean="0"/>
              <a:t> 경우 </a:t>
            </a:r>
            <a:r>
              <a:rPr lang="en-US" altLang="ko-KR" dirty="0" smtClean="0"/>
              <a:t>Preview </a:t>
            </a:r>
            <a:r>
              <a:rPr lang="ko-KR" altLang="en-US" dirty="0" smtClean="0"/>
              <a:t>라는 글씨가 나타남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165930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건물 생성 및 </a:t>
            </a:r>
            <a:r>
              <a:rPr lang="ko-KR" altLang="en-US" dirty="0" err="1"/>
              <a:t>라이팅</a:t>
            </a:r>
            <a:r>
              <a:rPr lang="ko-KR" altLang="en-US" dirty="0"/>
              <a:t> 적용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8" y="2306092"/>
            <a:ext cx="4972852" cy="3671118"/>
          </a:xfrm>
          <a:prstGeom prst="rect">
            <a:avLst/>
          </a:prstGeom>
        </p:spPr>
      </p:pic>
      <p:sp>
        <p:nvSpPr>
          <p:cNvPr id="4" name="오른쪽 화살표 3"/>
          <p:cNvSpPr/>
          <p:nvPr/>
        </p:nvSpPr>
        <p:spPr>
          <a:xfrm rot="18115495">
            <a:off x="2405463" y="2714504"/>
            <a:ext cx="936104" cy="864096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6096" y="3501008"/>
            <a:ext cx="3592127" cy="245611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29156" y="5993854"/>
            <a:ext cx="85576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161617"/>
                </a:solidFill>
                <a:latin typeface="NanumGothic"/>
              </a:rPr>
              <a:t>레벨에 </a:t>
            </a:r>
            <a:r>
              <a:rPr lang="ko-KR" altLang="en-US" dirty="0" err="1">
                <a:solidFill>
                  <a:srgbClr val="161617"/>
                </a:solidFill>
                <a:latin typeface="NanumGothic"/>
              </a:rPr>
              <a:t>라이트</a:t>
            </a:r>
            <a:r>
              <a:rPr lang="ko-KR" altLang="en-US" dirty="0">
                <a:solidFill>
                  <a:srgbClr val="161617"/>
                </a:solidFill>
                <a:latin typeface="NanumGothic"/>
              </a:rPr>
              <a:t> 또는 </a:t>
            </a:r>
            <a:r>
              <a:rPr lang="ko-KR" altLang="en-US" dirty="0" smtClean="0">
                <a:solidFill>
                  <a:srgbClr val="161617"/>
                </a:solidFill>
                <a:latin typeface="NanumGothic"/>
              </a:rPr>
              <a:t>오브젝트를 </a:t>
            </a:r>
            <a:r>
              <a:rPr lang="ko-KR" altLang="en-US" dirty="0">
                <a:solidFill>
                  <a:srgbClr val="161617"/>
                </a:solidFill>
                <a:latin typeface="NanumGothic"/>
              </a:rPr>
              <a:t>추가</a:t>
            </a:r>
            <a:r>
              <a:rPr lang="en-US" altLang="ko-KR" dirty="0">
                <a:solidFill>
                  <a:srgbClr val="161617"/>
                </a:solidFill>
                <a:latin typeface="NanumGothic"/>
              </a:rPr>
              <a:t>/</a:t>
            </a:r>
            <a:r>
              <a:rPr lang="ko-KR" altLang="en-US" dirty="0">
                <a:solidFill>
                  <a:srgbClr val="161617"/>
                </a:solidFill>
                <a:latin typeface="NanumGothic"/>
              </a:rPr>
              <a:t>이동시킬 때마다 </a:t>
            </a:r>
            <a:r>
              <a:rPr lang="ko-KR" altLang="en-US" dirty="0" err="1">
                <a:solidFill>
                  <a:srgbClr val="161617"/>
                </a:solidFill>
                <a:latin typeface="NanumGothic"/>
              </a:rPr>
              <a:t>라이팅을</a:t>
            </a:r>
            <a:r>
              <a:rPr lang="ko-KR" altLang="en-US" dirty="0">
                <a:solidFill>
                  <a:srgbClr val="161617"/>
                </a:solidFill>
                <a:latin typeface="NanumGothic"/>
              </a:rPr>
              <a:t> </a:t>
            </a:r>
            <a:r>
              <a:rPr lang="ko-KR" altLang="en-US" dirty="0" smtClean="0">
                <a:solidFill>
                  <a:srgbClr val="161617"/>
                </a:solidFill>
                <a:latin typeface="NanumGothic"/>
              </a:rPr>
              <a:t>빌드해 </a:t>
            </a:r>
            <a:r>
              <a:rPr lang="ko-KR" altLang="en-US" dirty="0">
                <a:solidFill>
                  <a:srgbClr val="161617"/>
                </a:solidFill>
                <a:latin typeface="NanumGothic"/>
              </a:rPr>
              <a:t>줘야 정확한 표현을 </a:t>
            </a:r>
            <a:r>
              <a:rPr lang="ko-KR" altLang="en-US" dirty="0" smtClean="0">
                <a:solidFill>
                  <a:srgbClr val="161617"/>
                </a:solidFill>
                <a:latin typeface="NanumGothic"/>
              </a:rPr>
              <a:t>확인할 수 있음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995005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: </a:t>
            </a:r>
            <a:r>
              <a:rPr lang="ko-KR" altLang="en-US" dirty="0"/>
              <a:t>건물 생성 및 </a:t>
            </a:r>
            <a:r>
              <a:rPr lang="ko-KR" altLang="en-US" dirty="0" err="1"/>
              <a:t>라이팅</a:t>
            </a:r>
            <a:r>
              <a:rPr lang="ko-KR" altLang="en-US" dirty="0"/>
              <a:t> 적용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-180528" y="3471303"/>
            <a:ext cx="35283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800" dirty="0" smtClean="0"/>
              <a:t>Light</a:t>
            </a:r>
            <a:r>
              <a:rPr lang="ko-KR" altLang="en-US" sz="2800" dirty="0" smtClean="0"/>
              <a:t> 칼라 설정</a:t>
            </a:r>
            <a:endParaRPr lang="ko-KR" altLang="en-US" sz="28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7864" y="1417638"/>
            <a:ext cx="5201413" cy="5177797"/>
          </a:xfrm>
          <a:prstGeom prst="rect">
            <a:avLst/>
          </a:prstGeom>
        </p:spPr>
      </p:pic>
      <p:sp>
        <p:nvSpPr>
          <p:cNvPr id="6" name="줄무늬가 있는 오른쪽 화살표 5"/>
          <p:cNvSpPr/>
          <p:nvPr/>
        </p:nvSpPr>
        <p:spPr>
          <a:xfrm>
            <a:off x="5768550" y="4941168"/>
            <a:ext cx="360040" cy="288032"/>
          </a:xfrm>
          <a:prstGeom prst="stripedRightArrow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27279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: </a:t>
            </a:r>
            <a:r>
              <a:rPr lang="ko-KR" altLang="en-US" dirty="0"/>
              <a:t>건물 생성 및 </a:t>
            </a:r>
            <a:r>
              <a:rPr lang="ko-KR" altLang="en-US" dirty="0" err="1"/>
              <a:t>라이팅</a:t>
            </a:r>
            <a:r>
              <a:rPr lang="ko-KR" altLang="en-US" dirty="0"/>
              <a:t> 적용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088" y="2636912"/>
            <a:ext cx="3738603" cy="244239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8025" y="2617456"/>
            <a:ext cx="4032448" cy="246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5956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: </a:t>
            </a:r>
            <a:r>
              <a:rPr lang="ko-KR" altLang="en-US" dirty="0"/>
              <a:t>건물 생성 및 </a:t>
            </a:r>
            <a:r>
              <a:rPr lang="ko-KR" altLang="en-US" dirty="0" err="1"/>
              <a:t>라이팅</a:t>
            </a:r>
            <a:r>
              <a:rPr lang="ko-KR" altLang="en-US" dirty="0"/>
              <a:t> 적용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718698"/>
            <a:ext cx="4608512" cy="4799341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5652120" y="3429000"/>
            <a:ext cx="33123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/>
              <a:t>포인트 </a:t>
            </a:r>
            <a:r>
              <a:rPr lang="ko-KR" altLang="en-US" dirty="0" err="1" smtClean="0"/>
              <a:t>라이트</a:t>
            </a:r>
            <a:r>
              <a:rPr lang="ko-KR" altLang="en-US" dirty="0" smtClean="0"/>
              <a:t> 추가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3734" y="4269019"/>
            <a:ext cx="4727214" cy="2249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94895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: </a:t>
            </a:r>
            <a:r>
              <a:rPr lang="ko-KR" altLang="en-US" dirty="0"/>
              <a:t>건물 생성 및 </a:t>
            </a:r>
            <a:r>
              <a:rPr lang="ko-KR" altLang="en-US" dirty="0" err="1"/>
              <a:t>라이팅</a:t>
            </a:r>
            <a:r>
              <a:rPr lang="ko-KR" altLang="en-US" dirty="0"/>
              <a:t> 적용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208" y="2056408"/>
            <a:ext cx="3629025" cy="260032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3968" y="2060848"/>
            <a:ext cx="4166676" cy="2595885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1259632" y="5261842"/>
            <a:ext cx="69847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dirty="0" smtClean="0"/>
              <a:t>포인트 라이트의 빛 도달 범위 </a:t>
            </a:r>
            <a:r>
              <a:rPr lang="ko-KR" altLang="en-US" dirty="0" smtClean="0"/>
              <a:t>조정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739575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건물 생성 및 </a:t>
            </a:r>
            <a:r>
              <a:rPr lang="ko-KR" altLang="en-US" dirty="0" err="1"/>
              <a:t>라이팅</a:t>
            </a:r>
            <a:r>
              <a:rPr lang="ko-KR" altLang="en-US" dirty="0"/>
              <a:t> 적용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6016" y="1772816"/>
            <a:ext cx="3743325" cy="441007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2372890"/>
            <a:ext cx="2962275" cy="3209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1073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건물 생성 및 </a:t>
            </a:r>
            <a:r>
              <a:rPr lang="ko-KR" altLang="en-US" dirty="0" err="1"/>
              <a:t>라이팅</a:t>
            </a:r>
            <a:r>
              <a:rPr lang="ko-KR" altLang="en-US" dirty="0"/>
              <a:t> 적용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228" y="1700808"/>
            <a:ext cx="5686425" cy="465772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8064" y="2276872"/>
            <a:ext cx="3667125" cy="3286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3900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Illumination </a:t>
            </a:r>
            <a:r>
              <a:rPr lang="en-US" altLang="ko-KR" dirty="0" smtClean="0"/>
              <a:t>Model</a:t>
            </a:r>
            <a:endParaRPr lang="en-US" altLang="ko-KR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3594298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: </a:t>
            </a:r>
            <a:r>
              <a:rPr lang="ko-KR" altLang="en-US" dirty="0"/>
              <a:t>건물 생성 및 </a:t>
            </a:r>
            <a:r>
              <a:rPr lang="ko-KR" altLang="en-US" dirty="0" err="1"/>
              <a:t>라이팅</a:t>
            </a:r>
            <a:r>
              <a:rPr lang="ko-KR" altLang="en-US" dirty="0"/>
              <a:t> 적용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6026" y="1700808"/>
            <a:ext cx="5651947" cy="4091508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755576" y="6076726"/>
            <a:ext cx="69847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dirty="0" err="1" smtClean="0"/>
              <a:t>머터리얼</a:t>
            </a:r>
            <a:r>
              <a:rPr lang="ko-KR" altLang="en-US" dirty="0" smtClean="0"/>
              <a:t> 반영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2425139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: </a:t>
            </a:r>
            <a:r>
              <a:rPr lang="ko-KR" altLang="en-US" dirty="0"/>
              <a:t>건물 생성 및 </a:t>
            </a:r>
            <a:r>
              <a:rPr lang="ko-KR" altLang="en-US" dirty="0" err="1"/>
              <a:t>라이팅</a:t>
            </a:r>
            <a:r>
              <a:rPr lang="ko-KR" altLang="en-US" dirty="0"/>
              <a:t> 적용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5015" y="2229564"/>
            <a:ext cx="5362575" cy="4581525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1872254" y="1638935"/>
            <a:ext cx="586809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161617"/>
                </a:solidFill>
                <a:latin typeface="NanumGothic"/>
              </a:rPr>
              <a:t> </a:t>
            </a:r>
            <a:r>
              <a:rPr lang="en-US" altLang="ko-KR" b="1" dirty="0">
                <a:solidFill>
                  <a:srgbClr val="161617"/>
                </a:solidFill>
                <a:latin typeface="NanumGothic"/>
              </a:rPr>
              <a:t>IES </a:t>
            </a:r>
            <a:r>
              <a:rPr lang="ko-KR" altLang="en-US" b="1" dirty="0">
                <a:solidFill>
                  <a:srgbClr val="161617"/>
                </a:solidFill>
                <a:latin typeface="NanumGothic"/>
              </a:rPr>
              <a:t>프로파일</a:t>
            </a:r>
            <a:r>
              <a:rPr lang="ko-KR" altLang="en-US" dirty="0">
                <a:solidFill>
                  <a:srgbClr val="161617"/>
                </a:solidFill>
                <a:latin typeface="NanumGothic"/>
              </a:rPr>
              <a:t> 을 사용하는 </a:t>
            </a:r>
            <a:r>
              <a:rPr lang="ko-KR" altLang="en-US" dirty="0" smtClean="0">
                <a:solidFill>
                  <a:srgbClr val="161617"/>
                </a:solidFill>
                <a:latin typeface="NanumGothic"/>
              </a:rPr>
              <a:t>고급</a:t>
            </a:r>
            <a:r>
              <a:rPr lang="ko-KR" altLang="en-US" dirty="0">
                <a:solidFill>
                  <a:srgbClr val="161617"/>
                </a:solidFill>
                <a:latin typeface="NanumGothic"/>
              </a:rPr>
              <a:t> </a:t>
            </a:r>
            <a:r>
              <a:rPr lang="ko-KR" altLang="en-US" b="1" dirty="0">
                <a:solidFill>
                  <a:srgbClr val="161617"/>
                </a:solidFill>
                <a:latin typeface="NanumGothic"/>
              </a:rPr>
              <a:t>포인트 </a:t>
            </a:r>
            <a:r>
              <a:rPr lang="ko-KR" altLang="en-US" b="1" dirty="0" smtClean="0">
                <a:solidFill>
                  <a:srgbClr val="161617"/>
                </a:solidFill>
                <a:latin typeface="NanumGothic"/>
              </a:rPr>
              <a:t>라이트 적용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2133751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: </a:t>
            </a:r>
            <a:r>
              <a:rPr lang="ko-KR" altLang="en-US" dirty="0"/>
              <a:t>건물 생성 및 </a:t>
            </a:r>
            <a:r>
              <a:rPr lang="ko-KR" altLang="en-US" dirty="0" err="1"/>
              <a:t>라이팅</a:t>
            </a:r>
            <a:r>
              <a:rPr lang="ko-KR" altLang="en-US" dirty="0"/>
              <a:t> 적용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040384"/>
            <a:ext cx="2933700" cy="394335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8627" y="2201379"/>
            <a:ext cx="4868173" cy="362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96030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: </a:t>
            </a:r>
            <a:r>
              <a:rPr lang="ko-KR" altLang="en-US" dirty="0"/>
              <a:t>건물 생성 및 </a:t>
            </a:r>
            <a:r>
              <a:rPr lang="ko-KR" altLang="en-US" dirty="0" err="1"/>
              <a:t>라이팅</a:t>
            </a:r>
            <a:r>
              <a:rPr lang="ko-KR" altLang="en-US" dirty="0"/>
              <a:t> 적용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자신만의 건물을 만들고 저장해보자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176460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Illumination </a:t>
            </a:r>
            <a:r>
              <a:rPr lang="en-US" altLang="ko-KR" dirty="0" smtClean="0"/>
              <a:t>Model</a:t>
            </a:r>
            <a:endParaRPr lang="ko-KR" altLang="en-US" dirty="0"/>
          </a:p>
        </p:txBody>
      </p:sp>
      <p:sp>
        <p:nvSpPr>
          <p:cNvPr id="4" name="해 3"/>
          <p:cNvSpPr/>
          <p:nvPr/>
        </p:nvSpPr>
        <p:spPr>
          <a:xfrm>
            <a:off x="1475656" y="2058769"/>
            <a:ext cx="864096" cy="792088"/>
          </a:xfrm>
          <a:prstGeom prst="sun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원통 4"/>
          <p:cNvSpPr/>
          <p:nvPr/>
        </p:nvSpPr>
        <p:spPr>
          <a:xfrm>
            <a:off x="3995936" y="3407864"/>
            <a:ext cx="1440160" cy="1512168"/>
          </a:xfrm>
          <a:prstGeom prst="can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웃는 얼굴 5"/>
          <p:cNvSpPr/>
          <p:nvPr/>
        </p:nvSpPr>
        <p:spPr>
          <a:xfrm>
            <a:off x="1979712" y="5301208"/>
            <a:ext cx="864096" cy="824955"/>
          </a:xfrm>
          <a:prstGeom prst="smileyFac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2483768" y="2303393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Light</a:t>
            </a:r>
            <a:r>
              <a:rPr lang="ko-KR" altLang="en-US" dirty="0" smtClean="0"/>
              <a:t> </a:t>
            </a:r>
            <a:r>
              <a:rPr lang="en-US" altLang="ko-KR" dirty="0" smtClean="0"/>
              <a:t>Source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211960" y="5021692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Object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966918" y="6126163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Camera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094512" y="3212976"/>
            <a:ext cx="25922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/>
              <a:t>빛과</a:t>
            </a:r>
            <a:r>
              <a:rPr lang="en-US" altLang="ko-KR" sz="2400" dirty="0" smtClean="0"/>
              <a:t> </a:t>
            </a:r>
            <a:r>
              <a:rPr lang="ko-KR" altLang="en-US" sz="2400" dirty="0" smtClean="0"/>
              <a:t>물체와 눈의 상호작용을 표현하는 모델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6655421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Illumination </a:t>
            </a:r>
            <a:r>
              <a:rPr lang="en-US" altLang="ko-KR" dirty="0" smtClean="0"/>
              <a:t>Model</a:t>
            </a:r>
            <a:endParaRPr lang="ko-KR" altLang="en-US" dirty="0"/>
          </a:p>
        </p:txBody>
      </p:sp>
      <p:graphicFrame>
        <p:nvGraphicFramePr>
          <p:cNvPr id="10" name="다이어그램 9"/>
          <p:cNvGraphicFramePr/>
          <p:nvPr>
            <p:extLst>
              <p:ext uri="{D42A27DB-BD31-4B8C-83A1-F6EECF244321}">
                <p14:modId xmlns:p14="http://schemas.microsoft.com/office/powerpoint/2010/main" val="993715040"/>
              </p:ext>
            </p:extLst>
          </p:nvPr>
        </p:nvGraphicFramePr>
        <p:xfrm>
          <a:off x="107504" y="1417638"/>
          <a:ext cx="8928992" cy="52517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815231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Illumination Model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Ambient</a:t>
            </a:r>
          </a:p>
          <a:p>
            <a:pPr lvl="1"/>
            <a:r>
              <a:rPr lang="ko-KR" altLang="en-US" dirty="0" smtClean="0"/>
              <a:t>씬 </a:t>
            </a:r>
            <a:r>
              <a:rPr lang="ko-KR" altLang="en-US" dirty="0" smtClean="0"/>
              <a:t>전체에 같은 값으로 표현되는 광원 효과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빛의 방향과는 관계 없이 해당 물체에 미치는 주변광의 합으로 나타냄</a:t>
            </a:r>
            <a:endParaRPr lang="en-US" altLang="ko-KR" dirty="0" smtClean="0"/>
          </a:p>
        </p:txBody>
      </p:sp>
      <p:pic>
        <p:nvPicPr>
          <p:cNvPr id="2052" name="Picture 4" descr="ambient light graphics에 대한 이미지 검색결과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728"/>
          <a:stretch/>
        </p:blipFill>
        <p:spPr bwMode="auto">
          <a:xfrm>
            <a:off x="971600" y="3717031"/>
            <a:ext cx="2728788" cy="3000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3968" y="3726159"/>
            <a:ext cx="4043883" cy="2841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6559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Illumination Model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Ambient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pPr lvl="1"/>
            <a:r>
              <a:rPr lang="en-US" altLang="ko-KR" dirty="0" smtClean="0"/>
              <a:t>Light Source</a:t>
            </a:r>
          </a:p>
          <a:p>
            <a:pPr lvl="1"/>
            <a:r>
              <a:rPr lang="en-US" altLang="ko-KR" dirty="0" smtClean="0"/>
              <a:t>Object</a:t>
            </a:r>
          </a:p>
          <a:p>
            <a:pPr lvl="1"/>
            <a:r>
              <a:rPr lang="en-US" altLang="ko-KR" dirty="0" smtClean="0"/>
              <a:t>Camera</a:t>
            </a:r>
          </a:p>
          <a:p>
            <a:pPr lvl="1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125962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Illumination Model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Diffuse</a:t>
            </a:r>
          </a:p>
          <a:p>
            <a:pPr lvl="1"/>
            <a:r>
              <a:rPr lang="ko-KR" altLang="en-US" dirty="0" smtClean="0"/>
              <a:t>광선이</a:t>
            </a:r>
            <a:r>
              <a:rPr lang="en-US" altLang="ko-KR" dirty="0" smtClean="0"/>
              <a:t> </a:t>
            </a:r>
            <a:r>
              <a:rPr lang="ko-KR" altLang="en-US" dirty="0" smtClean="0"/>
              <a:t>물체 표면에서 완전한 </a:t>
            </a:r>
            <a:r>
              <a:rPr lang="ko-KR" altLang="en-US" dirty="0" smtClean="0"/>
              <a:t>난반사를 </a:t>
            </a:r>
            <a:r>
              <a:rPr lang="ko-KR" altLang="en-US" dirty="0" smtClean="0"/>
              <a:t>함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표면에 </a:t>
            </a:r>
            <a:r>
              <a:rPr lang="ko-KR" altLang="en-US" dirty="0" smtClean="0"/>
              <a:t>떨어지는 </a:t>
            </a:r>
            <a:r>
              <a:rPr lang="ko-KR" altLang="en-US" dirty="0" smtClean="0"/>
              <a:t>광선의 양에 따라 </a:t>
            </a:r>
            <a:r>
              <a:rPr lang="ko-KR" altLang="en-US" dirty="0" smtClean="0"/>
              <a:t>강도가 </a:t>
            </a:r>
            <a:r>
              <a:rPr lang="ko-KR" altLang="en-US" dirty="0" smtClean="0"/>
              <a:t>정해짐</a:t>
            </a:r>
            <a:endParaRPr lang="en-US" altLang="ko-KR" dirty="0" smtClean="0"/>
          </a:p>
        </p:txBody>
      </p:sp>
      <p:pic>
        <p:nvPicPr>
          <p:cNvPr id="6" name="Picture 2" descr="http://cfile1.uf.tistory.com/image/22052B3E5469B2D91614DC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2242"/>
          <a:stretch/>
        </p:blipFill>
        <p:spPr bwMode="auto">
          <a:xfrm>
            <a:off x="4788024" y="3933056"/>
            <a:ext cx="3528392" cy="2778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ambient light graphics에 대한 이미지 검색결과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71" t="-906" r="50000" b="906"/>
          <a:stretch/>
        </p:blipFill>
        <p:spPr bwMode="auto">
          <a:xfrm>
            <a:off x="1259632" y="4077072"/>
            <a:ext cx="2345297" cy="2678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44531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668</TotalTime>
  <Words>437</Words>
  <Application>Microsoft Office PowerPoint</Application>
  <PresentationFormat>화면 슬라이드 쇼(4:3)</PresentationFormat>
  <Paragraphs>133</Paragraphs>
  <Slides>43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43</vt:i4>
      </vt:variant>
    </vt:vector>
  </HeadingPairs>
  <TitlesOfParts>
    <vt:vector size="48" baseType="lpstr">
      <vt:lpstr>NanumGothic</vt:lpstr>
      <vt:lpstr>맑은 고딕</vt:lpstr>
      <vt:lpstr>Arial</vt:lpstr>
      <vt:lpstr>Wingdings</vt:lpstr>
      <vt:lpstr>Office 테마</vt:lpstr>
      <vt:lpstr>고급그래픽스효과</vt:lpstr>
      <vt:lpstr>지난주 강의내용 요약</vt:lpstr>
      <vt:lpstr>수업에 다룰 내용들</vt:lpstr>
      <vt:lpstr>Illumination Model</vt:lpstr>
      <vt:lpstr>Illumination Model</vt:lpstr>
      <vt:lpstr>Illumination Model</vt:lpstr>
      <vt:lpstr>Illumination Model</vt:lpstr>
      <vt:lpstr>Illumination Model</vt:lpstr>
      <vt:lpstr>Illumination Model</vt:lpstr>
      <vt:lpstr>Illumination Model</vt:lpstr>
      <vt:lpstr>Illumination Model</vt:lpstr>
      <vt:lpstr>Illumination Model</vt:lpstr>
      <vt:lpstr>Illumination Model</vt:lpstr>
      <vt:lpstr>Illumination Model</vt:lpstr>
      <vt:lpstr>머터리얼 (Material)</vt:lpstr>
      <vt:lpstr>머터리얼 (Material)</vt:lpstr>
      <vt:lpstr>머터리얼 (Material)</vt:lpstr>
      <vt:lpstr>머터리얼 (Material)</vt:lpstr>
      <vt:lpstr>머터리얼 (Material) 소개</vt:lpstr>
      <vt:lpstr>실습 : 레벨 생성</vt:lpstr>
      <vt:lpstr>실습 : 레벨 생성</vt:lpstr>
      <vt:lpstr>실습 : 레벨 생성</vt:lpstr>
      <vt:lpstr>실습 : 레벨 생성</vt:lpstr>
      <vt:lpstr>실습 : 레벨 생성</vt:lpstr>
      <vt:lpstr>실습 : 건물 생성 및 라이팅 적용</vt:lpstr>
      <vt:lpstr>실습 : 건물 생성 및 라이팅 적용</vt:lpstr>
      <vt:lpstr>실습 : 건물 생성 및 라이팅 적용</vt:lpstr>
      <vt:lpstr>실습 : 건물 생성 및 라이팅 적용</vt:lpstr>
      <vt:lpstr>실습 : 건물 생성 및 라이팅 적용</vt:lpstr>
      <vt:lpstr>실습 : 건물 생성 및 라이팅 적용</vt:lpstr>
      <vt:lpstr>실습 : 건물 생성 및 라이팅 적용</vt:lpstr>
      <vt:lpstr>실습 : 건물 생성 및 라이팅 적용</vt:lpstr>
      <vt:lpstr>건물 생성 및 라이팅 적용</vt:lpstr>
      <vt:lpstr>실습 : 건물 생성 및 라이팅 적용</vt:lpstr>
      <vt:lpstr>실습 : 건물 생성 및 라이팅 적용</vt:lpstr>
      <vt:lpstr>실습 : 건물 생성 및 라이팅 적용</vt:lpstr>
      <vt:lpstr>실습 : 건물 생성 및 라이팅 적용</vt:lpstr>
      <vt:lpstr>건물 생성 및 라이팅 적용</vt:lpstr>
      <vt:lpstr>건물 생성 및 라이팅 적용</vt:lpstr>
      <vt:lpstr>실습 : 건물 생성 및 라이팅 적용</vt:lpstr>
      <vt:lpstr>실습 : 건물 생성 및 라이팅 적용</vt:lpstr>
      <vt:lpstr>실습 : 건물 생성 및 라이팅 적용</vt:lpstr>
      <vt:lpstr>실습 : 건물 생성 및 라이팅 적용</vt:lpstr>
    </vt:vector>
  </TitlesOfParts>
  <Company>R&amp;D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고급그래픽스효과</dc:title>
  <dc:creator>Microsoft Corporation</dc:creator>
  <cp:lastModifiedBy>Lee TaekHee</cp:lastModifiedBy>
  <cp:revision>39</cp:revision>
  <dcterms:created xsi:type="dcterms:W3CDTF">2006-10-05T04:04:58Z</dcterms:created>
  <dcterms:modified xsi:type="dcterms:W3CDTF">2019-03-11T02:40:58Z</dcterms:modified>
</cp:coreProperties>
</file>